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Iceberg"/>
      <p:regular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ceberg-regular.fnt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d19533249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d19533249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d19533249c_0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d19533249c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d19533249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d19533249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d19533249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d19533249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d19533249c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d19533249c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d19533249c_0_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d19533249c_0_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d19533249c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d19533249c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19533249c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19533249c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9.png"/><Relationship Id="rId7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hyperlink" Target="https://www.kaggle.com/datasets/vishnu0399/server-logs" TargetMode="External"/><Relationship Id="rId5" Type="http://schemas.openxmlformats.org/officeDocument/2006/relationships/hyperlink" Target="https://www.kaggle.com/datasets/eliasdabbas/web-server-access-logs?select=access.log" TargetMode="External"/><Relationship Id="rId6" Type="http://schemas.openxmlformats.org/officeDocument/2006/relationships/hyperlink" Target="https://github.com/logpai/loghub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lated image" id="54" name="Google Shape;54;p13"/>
          <p:cNvPicPr preferRelativeResize="0"/>
          <p:nvPr/>
        </p:nvPicPr>
        <p:blipFill rotWithShape="1">
          <a:blip r:embed="rId3">
            <a:alphaModFix amt="19000"/>
          </a:blip>
          <a:srcRect b="0" l="0" r="0" t="0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0" y="1420875"/>
            <a:ext cx="9144000" cy="156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ceberg"/>
                <a:ea typeface="Iceberg"/>
                <a:cs typeface="Iceberg"/>
                <a:sym typeface="Iceberg"/>
              </a:rPr>
              <a:t>Server Health Monitoring and Analysis</a:t>
            </a:r>
            <a:endParaRPr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6863725" y="4010525"/>
            <a:ext cx="2280300" cy="11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820">
                <a:latin typeface="Iceberg"/>
                <a:ea typeface="Iceberg"/>
                <a:cs typeface="Iceberg"/>
                <a:sym typeface="Iceberg"/>
              </a:rPr>
              <a:t>Team members:- </a:t>
            </a:r>
            <a:endParaRPr sz="1820">
              <a:latin typeface="Iceberg"/>
              <a:ea typeface="Iceberg"/>
              <a:cs typeface="Iceberg"/>
              <a:sym typeface="Iceberg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820">
                <a:latin typeface="Iceberg"/>
                <a:ea typeface="Iceberg"/>
                <a:cs typeface="Iceberg"/>
                <a:sym typeface="Iceberg"/>
              </a:rPr>
              <a:t>Harshil Shah</a:t>
            </a:r>
            <a:endParaRPr sz="1820">
              <a:latin typeface="Iceberg"/>
              <a:ea typeface="Iceberg"/>
              <a:cs typeface="Iceberg"/>
              <a:sym typeface="Iceberg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820">
                <a:latin typeface="Iceberg"/>
                <a:ea typeface="Iceberg"/>
                <a:cs typeface="Iceberg"/>
                <a:sym typeface="Iceberg"/>
              </a:rPr>
              <a:t>Hrishikesh Pawar</a:t>
            </a:r>
            <a:endParaRPr sz="1820">
              <a:latin typeface="Iceberg"/>
              <a:ea typeface="Iceberg"/>
              <a:cs typeface="Iceberg"/>
              <a:sym typeface="Iceberg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 amt="48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0" y="0"/>
            <a:ext cx="9144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Iceberg"/>
                <a:ea typeface="Iceberg"/>
                <a:cs typeface="Iceberg"/>
                <a:sym typeface="Iceberg"/>
              </a:rPr>
              <a:t>Use Cases</a:t>
            </a:r>
            <a:endParaRPr sz="3000">
              <a:solidFill>
                <a:srgbClr val="DD7E6B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cxnSp>
        <p:nvCxnSpPr>
          <p:cNvPr id="63" name="Google Shape;63;p14"/>
          <p:cNvCxnSpPr/>
          <p:nvPr/>
        </p:nvCxnSpPr>
        <p:spPr>
          <a:xfrm>
            <a:off x="0" y="510435"/>
            <a:ext cx="9177600" cy="27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lgDash"/>
            <a:round/>
            <a:headEnd len="med" w="med" type="none"/>
            <a:tailEnd len="med" w="med" type="none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750" y="1210025"/>
            <a:ext cx="428550" cy="4285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084125" y="1122950"/>
            <a:ext cx="3031200" cy="12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System sends alerts to the user if Server load is going to reach a threshold as a preventive measure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750" y="3013650"/>
            <a:ext cx="428550" cy="4285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084125" y="2934875"/>
            <a:ext cx="30312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User monitors the server traffic activity via the visualizations on the Dashboard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1210025"/>
            <a:ext cx="519000" cy="5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5304350" y="1122366"/>
            <a:ext cx="30312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System analyzes the server logs to detect any anomalies 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0" y="2934875"/>
            <a:ext cx="519000" cy="5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5304350" y="2889025"/>
            <a:ext cx="30312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System parses data over long term for user to determine business specific decisions such as scalability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 amt="5000"/>
          </a:blip>
          <a:srcRect b="0" l="0" r="0" t="0"/>
          <a:stretch/>
        </p:blipFill>
        <p:spPr>
          <a:xfrm>
            <a:off x="0" y="19925"/>
            <a:ext cx="9144000" cy="5143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77" name="Google Shape;77;p15"/>
          <p:cNvSpPr txBox="1"/>
          <p:nvPr>
            <p:ph type="title"/>
          </p:nvPr>
        </p:nvSpPr>
        <p:spPr>
          <a:xfrm>
            <a:off x="0" y="0"/>
            <a:ext cx="9144000" cy="5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00">
                <a:solidFill>
                  <a:srgbClr val="FFFFFF"/>
                </a:solidFill>
                <a:latin typeface="Iceberg"/>
                <a:ea typeface="Iceberg"/>
                <a:cs typeface="Iceberg"/>
                <a:sym typeface="Iceberg"/>
              </a:rPr>
              <a:t>Methodology</a:t>
            </a:r>
            <a:endParaRPr sz="3000">
              <a:solidFill>
                <a:srgbClr val="FFFFF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cxnSp>
        <p:nvCxnSpPr>
          <p:cNvPr id="78" name="Google Shape;78;p15"/>
          <p:cNvCxnSpPr/>
          <p:nvPr/>
        </p:nvCxnSpPr>
        <p:spPr>
          <a:xfrm>
            <a:off x="0" y="510435"/>
            <a:ext cx="9177600" cy="27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79" name="Google Shape;79;p15"/>
          <p:cNvSpPr txBox="1"/>
          <p:nvPr/>
        </p:nvSpPr>
        <p:spPr>
          <a:xfrm>
            <a:off x="480450" y="961695"/>
            <a:ext cx="86637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Develop a real-time data processing pipeline to analyse server health logs</a:t>
            </a:r>
            <a:endParaRPr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480200" y="1730302"/>
            <a:ext cx="8663700" cy="11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Detect anomalies in the logs data to predict system failure. Failure prediction will be done using statistical or rule based methods to detect anomalies.</a:t>
            </a:r>
            <a:endParaRPr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480200" y="2738615"/>
            <a:ext cx="8663700" cy="9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Use of Scala parser combinators to parse server health logs.</a:t>
            </a:r>
            <a:endParaRPr sz="13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80450" y="3488008"/>
            <a:ext cx="8663400" cy="15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Use Spark Scala to transform the data such that it could be presented in a dashboard for the purpose of monitoring</a:t>
            </a:r>
            <a:endParaRPr sz="12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4475" y="1059158"/>
            <a:ext cx="268925" cy="2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2785" y="1863624"/>
            <a:ext cx="268925" cy="2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2775" y="2803962"/>
            <a:ext cx="268925" cy="2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42767" y="3581171"/>
            <a:ext cx="268925" cy="26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 amt="5000"/>
          </a:blip>
          <a:srcRect b="0" l="0" r="0" t="0"/>
          <a:stretch/>
        </p:blipFill>
        <p:spPr>
          <a:xfrm>
            <a:off x="0" y="0"/>
            <a:ext cx="9144000" cy="52373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0" y="537625"/>
            <a:ext cx="4572000" cy="460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 u="sng">
                <a:solidFill>
                  <a:schemeClr val="hlink"/>
                </a:solidFill>
                <a:hlinkClick r:id="rId4"/>
              </a:rPr>
              <a:t>https://www.kaggle.com/datasets/vishnu0399/server-logs</a:t>
            </a:r>
            <a:r>
              <a:rPr lang="en-GB" sz="1600"/>
              <a:t> (# of rows 50k)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 u="sng">
                <a:solidFill>
                  <a:schemeClr val="hlink"/>
                </a:solidFill>
                <a:hlinkClick r:id="rId5"/>
              </a:rPr>
              <a:t>https://www.kaggle.com/datasets/eliasdabbas/web-server-access-logs?select=access.log</a:t>
            </a:r>
            <a:r>
              <a:rPr lang="en-GB" sz="1600"/>
              <a:t> (# of rows:  &gt;50k)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 u="sng">
                <a:solidFill>
                  <a:schemeClr val="hlink"/>
                </a:solidFill>
                <a:hlinkClick r:id="rId6"/>
              </a:rPr>
              <a:t>https://github.com/logpai/loghub</a:t>
            </a:r>
            <a:r>
              <a:rPr lang="en-GB" sz="1600"/>
              <a:t> (Secondary Source)</a:t>
            </a:r>
            <a:endParaRPr sz="1600"/>
          </a:p>
        </p:txBody>
      </p:sp>
      <p:cxnSp>
        <p:nvCxnSpPr>
          <p:cNvPr id="93" name="Google Shape;93;p16"/>
          <p:cNvCxnSpPr/>
          <p:nvPr/>
        </p:nvCxnSpPr>
        <p:spPr>
          <a:xfrm>
            <a:off x="0" y="510435"/>
            <a:ext cx="9177600" cy="27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94" name="Google Shape;94;p16"/>
          <p:cNvSpPr txBox="1"/>
          <p:nvPr/>
        </p:nvSpPr>
        <p:spPr>
          <a:xfrm>
            <a:off x="0" y="0"/>
            <a:ext cx="9144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Iceberg"/>
                <a:ea typeface="Iceberg"/>
                <a:cs typeface="Iceberg"/>
                <a:sym typeface="Iceberg"/>
              </a:rPr>
              <a:t>Data Sources</a:t>
            </a:r>
            <a:endParaRPr sz="3000">
              <a:solidFill>
                <a:srgbClr val="DD7E6B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cxnSp>
        <p:nvCxnSpPr>
          <p:cNvPr id="95" name="Google Shape;95;p16"/>
          <p:cNvCxnSpPr>
            <a:stCxn id="94" idx="2"/>
            <a:endCxn id="91" idx="2"/>
          </p:cNvCxnSpPr>
          <p:nvPr/>
        </p:nvCxnSpPr>
        <p:spPr>
          <a:xfrm>
            <a:off x="4572000" y="519000"/>
            <a:ext cx="0" cy="4718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96" name="Google Shape;96;p16"/>
          <p:cNvSpPr txBox="1"/>
          <p:nvPr/>
        </p:nvSpPr>
        <p:spPr>
          <a:xfrm>
            <a:off x="4572100" y="537725"/>
            <a:ext cx="4572000" cy="46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Metadata:-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Remote Log Name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User ID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Date and Time in UTC format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Request Type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API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Protocol and Version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Status Code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Byte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Referrer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UA String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Iceberg"/>
              <a:buChar char="-"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Response Time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 amt="5000"/>
          </a:blip>
          <a:srcRect b="0" l="0" r="0" t="0"/>
          <a:stretch/>
        </p:blipFill>
        <p:spPr>
          <a:xfrm>
            <a:off x="0" y="19925"/>
            <a:ext cx="9144000" cy="5143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02" name="Google Shape;102;p17"/>
          <p:cNvSpPr txBox="1"/>
          <p:nvPr/>
        </p:nvSpPr>
        <p:spPr>
          <a:xfrm>
            <a:off x="0" y="0"/>
            <a:ext cx="9144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Iceberg"/>
                <a:ea typeface="Iceberg"/>
                <a:cs typeface="Iceberg"/>
                <a:sym typeface="Iceberg"/>
              </a:rPr>
              <a:t>Milestones</a:t>
            </a:r>
            <a:endParaRPr sz="3000">
              <a:solidFill>
                <a:srgbClr val="FFFFF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cxnSp>
        <p:nvCxnSpPr>
          <p:cNvPr id="103" name="Google Shape;103;p17"/>
          <p:cNvCxnSpPr/>
          <p:nvPr/>
        </p:nvCxnSpPr>
        <p:spPr>
          <a:xfrm>
            <a:off x="0" y="510435"/>
            <a:ext cx="9177600" cy="27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lgDash"/>
            <a:round/>
            <a:headEnd len="med" w="med" type="none"/>
            <a:tailEnd len="med" w="med" type="none"/>
          </a:ln>
        </p:spPr>
      </p:cxnSp>
      <p:pic>
        <p:nvPicPr>
          <p:cNvPr id="104" name="Google Shape;10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6875" y="1952931"/>
            <a:ext cx="268925" cy="26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/>
        </p:nvSpPr>
        <p:spPr>
          <a:xfrm>
            <a:off x="590176" y="1834901"/>
            <a:ext cx="2170200" cy="1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Parse the data source &amp; Streamline the source to Kafka</a:t>
            </a:r>
            <a:endParaRPr sz="19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43837" y="1952922"/>
            <a:ext cx="268925" cy="26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3647115" y="1861253"/>
            <a:ext cx="2170200" cy="9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Implement real time analysis of parsed data</a:t>
            </a:r>
            <a:endParaRPr sz="19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09250" y="1952922"/>
            <a:ext cx="268925" cy="26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6694264" y="1861256"/>
            <a:ext cx="2170200" cy="13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Build the dashboard with different visualizations of the logs along with alerting system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technology background" id="114" name="Google Shape;114;p18"/>
          <p:cNvPicPr preferRelativeResize="0"/>
          <p:nvPr/>
        </p:nvPicPr>
        <p:blipFill rotWithShape="1">
          <a:blip r:embed="rId3">
            <a:alphaModFix amt="8000"/>
          </a:blip>
          <a:srcRect b="0" l="0" r="0" t="0"/>
          <a:stretch/>
        </p:blipFill>
        <p:spPr>
          <a:xfrm>
            <a:off x="0" y="0"/>
            <a:ext cx="9150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>
            <p:ph type="title"/>
          </p:nvPr>
        </p:nvSpPr>
        <p:spPr>
          <a:xfrm>
            <a:off x="464100" y="902225"/>
            <a:ext cx="20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ceberg"/>
                <a:ea typeface="Iceberg"/>
                <a:cs typeface="Iceberg"/>
                <a:sym typeface="Iceberg"/>
              </a:rPr>
              <a:t>Scala Code</a:t>
            </a:r>
            <a:endParaRPr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311700" y="1381075"/>
            <a:ext cx="4260300" cy="12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8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30"/>
              <a:buFont typeface="Iceberg"/>
              <a:buChar char="-"/>
            </a:pPr>
            <a:r>
              <a:rPr lang="en-GB" sz="1829">
                <a:solidFill>
                  <a:srgbClr val="D9D9D9"/>
                </a:solidFill>
                <a:latin typeface="Iceberg"/>
                <a:ea typeface="Iceberg"/>
                <a:cs typeface="Iceberg"/>
                <a:sym typeface="Iceberg"/>
              </a:rPr>
              <a:t>To parse server logs</a:t>
            </a:r>
            <a:endParaRPr sz="1829">
              <a:solidFill>
                <a:srgbClr val="D9D9D9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448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30"/>
              <a:buFont typeface="Iceberg"/>
              <a:buChar char="-"/>
            </a:pPr>
            <a:r>
              <a:rPr lang="en-GB" sz="1829">
                <a:solidFill>
                  <a:srgbClr val="D9D9D9"/>
                </a:solidFill>
                <a:latin typeface="Iceberg"/>
                <a:ea typeface="Iceberg"/>
                <a:cs typeface="Iceberg"/>
                <a:sym typeface="Iceberg"/>
              </a:rPr>
              <a:t>Data aggregation </a:t>
            </a:r>
            <a:endParaRPr sz="1829">
              <a:solidFill>
                <a:srgbClr val="D9D9D9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448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30"/>
              <a:buFont typeface="Iceberg"/>
              <a:buChar char="-"/>
            </a:pPr>
            <a:r>
              <a:rPr lang="en-GB" sz="1829">
                <a:solidFill>
                  <a:srgbClr val="D9D9D9"/>
                </a:solidFill>
                <a:latin typeface="Iceberg"/>
                <a:ea typeface="Iceberg"/>
                <a:cs typeface="Iceberg"/>
                <a:sym typeface="Iceberg"/>
              </a:rPr>
              <a:t>Anomaly detection (Spark Scala)</a:t>
            </a:r>
            <a:endParaRPr sz="1829">
              <a:solidFill>
                <a:srgbClr val="D9D9D9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448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30"/>
              <a:buFont typeface="Iceberg"/>
              <a:buChar char="-"/>
            </a:pPr>
            <a:r>
              <a:rPr lang="en-GB" sz="1829">
                <a:solidFill>
                  <a:srgbClr val="D9D9D9"/>
                </a:solidFill>
                <a:latin typeface="Iceberg"/>
                <a:ea typeface="Iceberg"/>
                <a:cs typeface="Iceberg"/>
                <a:sym typeface="Iceberg"/>
              </a:rPr>
              <a:t>Alerting System</a:t>
            </a:r>
            <a:endParaRPr sz="1829">
              <a:solidFill>
                <a:srgbClr val="D9D9D9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829">
              <a:solidFill>
                <a:srgbClr val="D9D9D9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117" name="Google Shape;117;p18"/>
          <p:cNvSpPr txBox="1"/>
          <p:nvPr>
            <p:ph type="title"/>
          </p:nvPr>
        </p:nvSpPr>
        <p:spPr>
          <a:xfrm>
            <a:off x="5468100" y="826025"/>
            <a:ext cx="297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ceberg"/>
                <a:ea typeface="Iceberg"/>
                <a:cs typeface="Iceberg"/>
                <a:sym typeface="Iceberg"/>
              </a:rPr>
              <a:t>Non - </a:t>
            </a:r>
            <a:r>
              <a:rPr lang="en-GB">
                <a:latin typeface="Iceberg"/>
                <a:ea typeface="Iceberg"/>
                <a:cs typeface="Iceberg"/>
                <a:sym typeface="Iceberg"/>
              </a:rPr>
              <a:t>Scala Code</a:t>
            </a:r>
            <a:endParaRPr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5410800" y="1322525"/>
            <a:ext cx="201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8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30"/>
              <a:buFont typeface="Iceberg"/>
              <a:buChar char="-"/>
            </a:pPr>
            <a:r>
              <a:rPr lang="en-GB" sz="1829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Dashboard</a:t>
            </a:r>
            <a:endParaRPr sz="1829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cxnSp>
        <p:nvCxnSpPr>
          <p:cNvPr id="119" name="Google Shape;119;p18"/>
          <p:cNvCxnSpPr/>
          <p:nvPr/>
        </p:nvCxnSpPr>
        <p:spPr>
          <a:xfrm>
            <a:off x="0" y="510435"/>
            <a:ext cx="9177600" cy="27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120" name="Google Shape;120;p18"/>
          <p:cNvSpPr txBox="1"/>
          <p:nvPr/>
        </p:nvSpPr>
        <p:spPr>
          <a:xfrm>
            <a:off x="0" y="0"/>
            <a:ext cx="9144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Iceberg"/>
                <a:ea typeface="Iceberg"/>
                <a:cs typeface="Iceberg"/>
                <a:sym typeface="Iceberg"/>
              </a:rPr>
              <a:t>Code</a:t>
            </a:r>
            <a:endParaRPr sz="3000">
              <a:solidFill>
                <a:srgbClr val="FFFFF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22825" y="3471975"/>
            <a:ext cx="91440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3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Code Repository</a:t>
            </a:r>
            <a:endParaRPr sz="253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  <a:p>
            <a:pPr indent="-344805" lvl="0" marL="9144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EFEFEF"/>
              </a:buClr>
              <a:buSzPts val="1830"/>
              <a:buFont typeface="Iceberg"/>
              <a:buChar char="-"/>
            </a:pPr>
            <a:r>
              <a:rPr lang="en-GB" sz="1829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https://github.com/harshilshahneu/server-log-health-analysis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9"/>
          <p:cNvPicPr preferRelativeResize="0"/>
          <p:nvPr/>
        </p:nvPicPr>
        <p:blipFill rotWithShape="1">
          <a:blip r:embed="rId3">
            <a:alphaModFix amt="5000"/>
          </a:blip>
          <a:srcRect b="0" l="0" r="0" t="0"/>
          <a:stretch/>
        </p:blipFill>
        <p:spPr>
          <a:xfrm>
            <a:off x="0" y="19925"/>
            <a:ext cx="9144000" cy="5143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27" name="Google Shape;127;p19"/>
          <p:cNvSpPr txBox="1"/>
          <p:nvPr/>
        </p:nvSpPr>
        <p:spPr>
          <a:xfrm>
            <a:off x="0" y="0"/>
            <a:ext cx="91440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Iceberg"/>
                <a:ea typeface="Iceberg"/>
                <a:cs typeface="Iceberg"/>
                <a:sym typeface="Iceberg"/>
              </a:rPr>
              <a:t>Acceptance Criteria</a:t>
            </a:r>
            <a:endParaRPr sz="3000">
              <a:solidFill>
                <a:srgbClr val="FFFFF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cxnSp>
        <p:nvCxnSpPr>
          <p:cNvPr id="128" name="Google Shape;128;p19"/>
          <p:cNvCxnSpPr/>
          <p:nvPr/>
        </p:nvCxnSpPr>
        <p:spPr>
          <a:xfrm>
            <a:off x="0" y="510435"/>
            <a:ext cx="9177600" cy="27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129" name="Google Shape;129;p19"/>
          <p:cNvSpPr txBox="1"/>
          <p:nvPr/>
        </p:nvSpPr>
        <p:spPr>
          <a:xfrm>
            <a:off x="590176" y="1834901"/>
            <a:ext cx="2170200" cy="1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Detect anomalies within 60 seconds of receiving the log input</a:t>
            </a:r>
            <a:endParaRPr sz="19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3647115" y="1861253"/>
            <a:ext cx="2170200" cy="9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Alert email will be sent within 30 seconds of predicting the failure</a:t>
            </a:r>
            <a:endParaRPr sz="19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6694264" y="1861256"/>
            <a:ext cx="2170200" cy="13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Display up to 5 metrics on the dashboard</a:t>
            </a:r>
            <a:endParaRPr sz="16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625" y="2000025"/>
            <a:ext cx="318550" cy="31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8575" y="2000025"/>
            <a:ext cx="318550" cy="31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8675" y="2000025"/>
            <a:ext cx="318550" cy="31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 amt="5000"/>
          </a:blip>
          <a:srcRect b="0" l="0" r="0" t="0"/>
          <a:stretch/>
        </p:blipFill>
        <p:spPr>
          <a:xfrm>
            <a:off x="0" y="19925"/>
            <a:ext cx="9144000" cy="5143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40" name="Google Shape;140;p20"/>
          <p:cNvSpPr txBox="1"/>
          <p:nvPr>
            <p:ph type="title"/>
          </p:nvPr>
        </p:nvSpPr>
        <p:spPr>
          <a:xfrm>
            <a:off x="0" y="0"/>
            <a:ext cx="9144000" cy="5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Iceberg"/>
                <a:ea typeface="Iceberg"/>
                <a:cs typeface="Iceberg"/>
                <a:sym typeface="Iceberg"/>
              </a:rPr>
              <a:t>Goals</a:t>
            </a:r>
            <a:endParaRPr sz="3000">
              <a:solidFill>
                <a:srgbClr val="FFFFF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cxnSp>
        <p:nvCxnSpPr>
          <p:cNvPr id="141" name="Google Shape;141;p20"/>
          <p:cNvCxnSpPr/>
          <p:nvPr/>
        </p:nvCxnSpPr>
        <p:spPr>
          <a:xfrm>
            <a:off x="0" y="510435"/>
            <a:ext cx="9177600" cy="27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142" name="Google Shape;142;p20"/>
          <p:cNvSpPr txBox="1"/>
          <p:nvPr/>
        </p:nvSpPr>
        <p:spPr>
          <a:xfrm>
            <a:off x="424441" y="1428230"/>
            <a:ext cx="86637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The objective of this project is to create a powerful tool for managing and optimizing system performance in real-time</a:t>
            </a:r>
            <a:endParaRPr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424191" y="2196837"/>
            <a:ext cx="8663700" cy="11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The tool will enable organizations to maximize uptime and minimize the risk of system failures</a:t>
            </a:r>
            <a:endParaRPr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424191" y="2900350"/>
            <a:ext cx="8663700" cy="9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Help the system administrators to determine whether there is a need to scale the existing system</a:t>
            </a:r>
            <a:endParaRPr sz="13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466" y="1525692"/>
            <a:ext cx="268925" cy="2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776" y="2330159"/>
            <a:ext cx="268925" cy="2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766" y="2965696"/>
            <a:ext cx="268925" cy="26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technology background" id="152" name="Google Shape;152;p21"/>
          <p:cNvPicPr preferRelativeResize="0"/>
          <p:nvPr/>
        </p:nvPicPr>
        <p:blipFill rotWithShape="1">
          <a:blip r:embed="rId3">
            <a:alphaModFix amt="6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/>
          <p:nvPr/>
        </p:nvSpPr>
        <p:spPr>
          <a:xfrm>
            <a:off x="4960400" y="2390335"/>
            <a:ext cx="29667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DD7E6B"/>
                </a:solidFill>
                <a:latin typeface="Iceberg"/>
                <a:ea typeface="Iceberg"/>
                <a:cs typeface="Iceberg"/>
                <a:sym typeface="Iceberg"/>
              </a:rPr>
              <a:t>Any Questions?</a:t>
            </a:r>
            <a:endParaRPr sz="3000">
              <a:solidFill>
                <a:srgbClr val="DD7E6B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  <p:sp>
        <p:nvSpPr>
          <p:cNvPr id="154" name="Google Shape;154;p21"/>
          <p:cNvSpPr txBox="1"/>
          <p:nvPr>
            <p:ph type="title"/>
          </p:nvPr>
        </p:nvSpPr>
        <p:spPr>
          <a:xfrm>
            <a:off x="100" y="1934885"/>
            <a:ext cx="9144000" cy="6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00">
                <a:solidFill>
                  <a:srgbClr val="EFEFEF"/>
                </a:solidFill>
                <a:latin typeface="Iceberg"/>
                <a:ea typeface="Iceberg"/>
                <a:cs typeface="Iceberg"/>
                <a:sym typeface="Iceberg"/>
              </a:rPr>
              <a:t>Thank You for your time!</a:t>
            </a:r>
            <a:endParaRPr sz="3000">
              <a:solidFill>
                <a:srgbClr val="EFEFEF"/>
              </a:solidFill>
              <a:latin typeface="Iceberg"/>
              <a:ea typeface="Iceberg"/>
              <a:cs typeface="Iceberg"/>
              <a:sym typeface="Iceberg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